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9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4" r:id="rId3"/>
    <p:sldId id="297" r:id="rId4"/>
    <p:sldId id="305" r:id="rId5"/>
    <p:sldId id="298" r:id="rId6"/>
    <p:sldId id="308" r:id="rId7"/>
    <p:sldId id="300" r:id="rId8"/>
    <p:sldId id="307" r:id="rId9"/>
    <p:sldId id="311" r:id="rId10"/>
    <p:sldId id="306" r:id="rId11"/>
    <p:sldId id="309" r:id="rId12"/>
    <p:sldId id="310" r:id="rId13"/>
    <p:sldId id="312" r:id="rId14"/>
    <p:sldId id="313" r:id="rId15"/>
    <p:sldId id="303" r:id="rId16"/>
    <p:sldId id="314" r:id="rId17"/>
    <p:sldId id="316" r:id="rId18"/>
    <p:sldId id="315" r:id="rId19"/>
    <p:sldId id="31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74F416-C361-4F79-8CF7-FD6D161FB633}">
          <p14:sldIdLst>
            <p14:sldId id="256"/>
            <p14:sldId id="304"/>
            <p14:sldId id="297"/>
            <p14:sldId id="305"/>
            <p14:sldId id="298"/>
            <p14:sldId id="308"/>
            <p14:sldId id="300"/>
            <p14:sldId id="307"/>
            <p14:sldId id="311"/>
            <p14:sldId id="306"/>
            <p14:sldId id="309"/>
            <p14:sldId id="310"/>
            <p14:sldId id="312"/>
            <p14:sldId id="313"/>
            <p14:sldId id="303"/>
            <p14:sldId id="314"/>
            <p14:sldId id="316"/>
            <p14:sldId id="31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Tavlaki" initials="MT" lastIdx="20" clrIdx="0">
    <p:extLst>
      <p:ext uri="{19B8F6BF-5375-455C-9EA6-DF929625EA0E}">
        <p15:presenceInfo xmlns:p15="http://schemas.microsoft.com/office/powerpoint/2012/main" userId="30136cf4bba3dcf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5B79"/>
    <a:srgbClr val="095B6B"/>
    <a:srgbClr val="0B7287"/>
    <a:srgbClr val="FFFFFF"/>
    <a:srgbClr val="66FFCC"/>
    <a:srgbClr val="548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6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8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C74346-7E80-40A5-8482-B9F3C715D9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E11F4-70BB-4FAA-B996-48DBF096DB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C64D6E-F2A5-42B4-A03E-33B645EC2152}" type="datetimeFigureOut">
              <a:rPr lang="en-US" smtClean="0"/>
              <a:t>05-Jun-20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E65C27-170E-4C66-A227-1CA3C682FE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074F3-8EAE-498D-98DC-A68E6A0DEA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9BB25-E9D8-4197-8F7A-8C59433A08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21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E622A7-7F18-4496-99E7-6AA62B4CF0EC}" type="datetimeFigureOut">
              <a:rPr lang="en-US" smtClean="0"/>
              <a:t>05-Jun-20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8BA70B-8EE0-4F23-A8A3-0493A3829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1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812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51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313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9525" y="6386511"/>
            <a:ext cx="12201525" cy="4714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403807"/>
            <a:ext cx="2294312" cy="45595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9848674" y="6431727"/>
            <a:ext cx="2150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NTUA,</a:t>
            </a:r>
            <a:r>
              <a:rPr lang="en-US" sz="2000" baseline="0" dirty="0">
                <a:latin typeface="+mn-lt"/>
              </a:rPr>
              <a:t> </a:t>
            </a:r>
            <a:r>
              <a:rPr lang="en-US" sz="2000" baseline="0" dirty="0" smtClean="0">
                <a:latin typeface="+mn-lt"/>
              </a:rPr>
              <a:t>5 June </a:t>
            </a:r>
            <a:r>
              <a:rPr lang="en-US" sz="2000" baseline="0" dirty="0">
                <a:latin typeface="+mn-lt"/>
              </a:rPr>
              <a:t>2020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0224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9525" y="6386511"/>
            <a:ext cx="12201525" cy="4714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29125" y="6439696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2F90F251-BA1B-42E7-A23D-1DF8C7468E14}" type="slidenum">
              <a:rPr lang="en-US" smtClean="0"/>
              <a:pPr/>
              <a:t>‹#›</a:t>
            </a:fld>
            <a:r>
              <a:rPr lang="en-US" dirty="0" smtClean="0"/>
              <a:t>/10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" y="6433950"/>
            <a:ext cx="2009552" cy="40268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H="1">
            <a:off x="-9525" y="0"/>
            <a:ext cx="12201525" cy="600074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75507" y="0"/>
            <a:ext cx="10431463" cy="600074"/>
          </a:xfrm>
        </p:spPr>
        <p:txBody>
          <a:bodyPr>
            <a:noAutofit/>
          </a:bodyPr>
          <a:lstStyle>
            <a:lvl1pPr algn="ctr">
              <a:defRPr sz="36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091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9525" y="6386511"/>
            <a:ext cx="12201525" cy="471488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403807"/>
            <a:ext cx="3074751" cy="455951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442719" y="6441904"/>
            <a:ext cx="2819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NTUA</a:t>
            </a:r>
            <a:r>
              <a:rPr lang="en-US" sz="2000" dirty="0"/>
              <a:t>,</a:t>
            </a:r>
            <a:r>
              <a:rPr lang="en-US" sz="2000" baseline="0" dirty="0"/>
              <a:t> 30 October 2018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63110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20433" y="5166879"/>
            <a:ext cx="12192744" cy="360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/>
            </a:pPr>
            <a:endParaRPr lang="en-US" sz="825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9187" y="5839236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228" y="602179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9"/>
            <a:ext cx="2743200" cy="365125"/>
          </a:xfrm>
        </p:spPr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47 - Ελεύθερη σχεδίαση"/>
          <p:cNvSpPr/>
          <p:nvPr userDrawn="1"/>
        </p:nvSpPr>
        <p:spPr>
          <a:xfrm rot="10800000">
            <a:off x="-7144" y="6286500"/>
            <a:ext cx="9158288" cy="565150"/>
          </a:xfrm>
          <a:custGeom>
            <a:avLst/>
            <a:gdLst>
              <a:gd name="connsiteX0" fmla="*/ 0 w 9157447"/>
              <a:gd name="connsiteY0" fmla="*/ 564776 h 564776"/>
              <a:gd name="connsiteX1" fmla="*/ 376518 w 9157447"/>
              <a:gd name="connsiteY1" fmla="*/ 564776 h 564776"/>
              <a:gd name="connsiteX2" fmla="*/ 658906 w 9157447"/>
              <a:gd name="connsiteY2" fmla="*/ 228600 h 564776"/>
              <a:gd name="connsiteX3" fmla="*/ 9144000 w 9157447"/>
              <a:gd name="connsiteY3" fmla="*/ 242047 h 564776"/>
              <a:gd name="connsiteX4" fmla="*/ 9157447 w 9157447"/>
              <a:gd name="connsiteY4" fmla="*/ 0 h 564776"/>
              <a:gd name="connsiteX5" fmla="*/ 0 w 9157447"/>
              <a:gd name="connsiteY5" fmla="*/ 13447 h 564776"/>
              <a:gd name="connsiteX6" fmla="*/ 0 w 9157447"/>
              <a:gd name="connsiteY6" fmla="*/ 564776 h 5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7447" h="564776">
                <a:moveTo>
                  <a:pt x="0" y="564776"/>
                </a:moveTo>
                <a:lnTo>
                  <a:pt x="376518" y="564776"/>
                </a:lnTo>
                <a:lnTo>
                  <a:pt x="658906" y="228600"/>
                </a:lnTo>
                <a:lnTo>
                  <a:pt x="9144000" y="242047"/>
                </a:lnTo>
                <a:lnTo>
                  <a:pt x="9157447" y="0"/>
                </a:lnTo>
                <a:lnTo>
                  <a:pt x="0" y="13447"/>
                </a:lnTo>
                <a:lnTo>
                  <a:pt x="0" y="564776"/>
                </a:lnTo>
                <a:close/>
              </a:path>
            </a:pathLst>
          </a:custGeom>
          <a:solidFill>
            <a:srgbClr val="FCB43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2798649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20433" y="5166879"/>
            <a:ext cx="12192744" cy="36000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defRPr/>
            </a:pPr>
            <a:endParaRPr lang="en-US" sz="825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9187" y="5839236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228" y="6021798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9"/>
            <a:ext cx="2743200" cy="365125"/>
          </a:xfrm>
        </p:spPr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47 - Ελεύθερη σχεδίαση"/>
          <p:cNvSpPr/>
          <p:nvPr userDrawn="1"/>
        </p:nvSpPr>
        <p:spPr>
          <a:xfrm rot="10800000">
            <a:off x="-7144" y="6286500"/>
            <a:ext cx="9158288" cy="565150"/>
          </a:xfrm>
          <a:custGeom>
            <a:avLst/>
            <a:gdLst>
              <a:gd name="connsiteX0" fmla="*/ 0 w 9157447"/>
              <a:gd name="connsiteY0" fmla="*/ 564776 h 564776"/>
              <a:gd name="connsiteX1" fmla="*/ 376518 w 9157447"/>
              <a:gd name="connsiteY1" fmla="*/ 564776 h 564776"/>
              <a:gd name="connsiteX2" fmla="*/ 658906 w 9157447"/>
              <a:gd name="connsiteY2" fmla="*/ 228600 h 564776"/>
              <a:gd name="connsiteX3" fmla="*/ 9144000 w 9157447"/>
              <a:gd name="connsiteY3" fmla="*/ 242047 h 564776"/>
              <a:gd name="connsiteX4" fmla="*/ 9157447 w 9157447"/>
              <a:gd name="connsiteY4" fmla="*/ 0 h 564776"/>
              <a:gd name="connsiteX5" fmla="*/ 0 w 9157447"/>
              <a:gd name="connsiteY5" fmla="*/ 13447 h 564776"/>
              <a:gd name="connsiteX6" fmla="*/ 0 w 9157447"/>
              <a:gd name="connsiteY6" fmla="*/ 564776 h 56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7447" h="564776">
                <a:moveTo>
                  <a:pt x="0" y="564776"/>
                </a:moveTo>
                <a:lnTo>
                  <a:pt x="376518" y="564776"/>
                </a:lnTo>
                <a:lnTo>
                  <a:pt x="658906" y="228600"/>
                </a:lnTo>
                <a:lnTo>
                  <a:pt x="9144000" y="242047"/>
                </a:lnTo>
                <a:lnTo>
                  <a:pt x="9157447" y="0"/>
                </a:lnTo>
                <a:lnTo>
                  <a:pt x="0" y="13447"/>
                </a:lnTo>
                <a:lnTo>
                  <a:pt x="0" y="564776"/>
                </a:lnTo>
                <a:close/>
              </a:path>
            </a:pathLst>
          </a:custGeom>
          <a:solidFill>
            <a:srgbClr val="FCB432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l-GR" sz="1350"/>
          </a:p>
        </p:txBody>
      </p:sp>
    </p:spTree>
    <p:extLst>
      <p:ext uri="{BB962C8B-B14F-4D97-AF65-F5344CB8AC3E}">
        <p14:creationId xmlns:p14="http://schemas.microsoft.com/office/powerpoint/2010/main" val="358044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68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44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5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84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61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56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0F251-BA1B-42E7-A23D-1DF8C7468E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7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62" r:id="rId14"/>
    <p:sldLayoutId id="2147483673" r:id="rId15"/>
    <p:sldLayoutId id="214748367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88328" y="639192"/>
            <a:ext cx="5215344" cy="953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67318" y="4158793"/>
            <a:ext cx="46955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http://mgroup.ntua.gr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12042" y="3388765"/>
            <a:ext cx="6006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Large scale analysis and modeling group</a:t>
            </a:r>
          </a:p>
        </p:txBody>
      </p:sp>
    </p:spTree>
    <p:extLst>
      <p:ext uri="{BB962C8B-B14F-4D97-AF65-F5344CB8AC3E}">
        <p14:creationId xmlns:p14="http://schemas.microsoft.com/office/powerpoint/2010/main" val="729932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GPU memory model</a:t>
            </a:r>
            <a:endParaRPr lang="en-US" sz="2000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7162800" y="826831"/>
            <a:ext cx="4747260" cy="538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Registers hold local variables of kernels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memory of each block can be used to communicate between threads of the block.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 memory is very efficient for global constants. Threads of the same warp will only access it once.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memory is the slowest and largest.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9" y="1007416"/>
            <a:ext cx="703043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6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Global memory coalescing</a:t>
            </a:r>
            <a:endParaRPr lang="en-US" sz="2000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6739890" y="873900"/>
            <a:ext cx="5204460" cy="538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Global memory accesses are done in burst mode: many consecutive data is accessed per request.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threads of the same warp (which have consecutive thread indices) request nearby memory, only 1 request is needed.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coalesced memory access and is a primary goal.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0" y="826831"/>
            <a:ext cx="6289830" cy="2379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70" y="3566159"/>
            <a:ext cx="6255997" cy="244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29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Global memory coalescing</a:t>
            </a:r>
            <a:endParaRPr lang="en-US" sz="2000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6846570" y="2836669"/>
            <a:ext cx="5204460" cy="538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uncoalesced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memory accesses can significantly reduce performance.</a:t>
            </a:r>
          </a:p>
          <a:p>
            <a:pPr>
              <a:spcBef>
                <a:spcPts val="1800"/>
              </a:spcBef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71" y="825641"/>
            <a:ext cx="6255997" cy="25149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6" y="3885100"/>
            <a:ext cx="6315062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74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Shared memory</a:t>
            </a:r>
            <a:endParaRPr lang="en-US" sz="2000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7162800" y="826831"/>
            <a:ext cx="4747260" cy="53845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memory of each block can be used to communicate between threads of the block.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data from global memory to shared memory of each block once.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Then threads of that block can read/write the same shared memory multiple times, much faster. 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Finally copy back shared memory to global memory.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9" y="1007416"/>
            <a:ext cx="703043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8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Reduction operation (sum)</a:t>
            </a:r>
            <a:endParaRPr lang="en-US" sz="2000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7162800" y="826831"/>
            <a:ext cx="4747260" cy="53845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O(log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(n))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each step, half the previous threads are active.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steps happen in shared memory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First copy from global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the end there will be 1 value per group. Copy these to an array in global memory.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Repeat reduction kernel to decrease the array or reduce sequentially in host.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82" y="893042"/>
            <a:ext cx="5904014" cy="51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7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09185" y="789330"/>
            <a:ext cx="9416966" cy="5534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25377" y="6781"/>
            <a:ext cx="7886700" cy="61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b="1" dirty="0"/>
              <a:t>Reduction </a:t>
            </a:r>
            <a:r>
              <a:rPr lang="en-US" b="1" dirty="0" smtClean="0"/>
              <a:t>with warp divergence</a:t>
            </a:r>
            <a:endParaRPr lang="en-US" b="1" dirty="0">
              <a:latin typeface="+mn-lt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8/10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92" y="1355009"/>
            <a:ext cx="6845948" cy="432816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7162800" y="826831"/>
            <a:ext cx="4747260" cy="538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Same strategy as before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active threads are further and further away.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Therefore some threads of the same warp are active and some inactive =&gt; divergence. 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version is less efficient due to warp divergence.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09185" y="789330"/>
            <a:ext cx="9416966" cy="5534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25377" y="6781"/>
            <a:ext cx="7886700" cy="61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b="1" dirty="0" smtClean="0"/>
              <a:t>Race conditions</a:t>
            </a:r>
            <a:endParaRPr lang="en-US" b="1" dirty="0">
              <a:latin typeface="+mn-lt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8/10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103516" y="1307790"/>
            <a:ext cx="3795623" cy="486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threads try to increment a value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basic commands per thread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way to predict scheduling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Hard to find bugs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 for global and shared memory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50" y="789330"/>
            <a:ext cx="7987041" cy="53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37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09185" y="789330"/>
            <a:ext cx="9416966" cy="5534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25377" y="6781"/>
            <a:ext cx="7886700" cy="61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b="1" dirty="0" smtClean="0"/>
              <a:t>Atomic Operations</a:t>
            </a:r>
            <a:endParaRPr lang="en-US" b="1" dirty="0">
              <a:latin typeface="+mn-lt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8/10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362307" y="884008"/>
            <a:ext cx="10463844" cy="54396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thread tries “atomic add” at a memory address: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Locks the memory address for all other threads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Reads the content of memory address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Adds the read value with another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Writes the result back to that memory address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Unlocks memory address for other threads.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atomic operations other than add.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will reduce performance dramatically. 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Avoid atomics if not necessary</a:t>
            </a:r>
          </a:p>
          <a:p>
            <a:pPr lvl="1"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atomics for memory addresses that are not accesses by many threads</a:t>
            </a:r>
          </a:p>
          <a:p>
            <a:pPr lvl="1">
              <a:spcBef>
                <a:spcPts val="1800"/>
              </a:spcBef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728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09185" y="789330"/>
            <a:ext cx="9416966" cy="5534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25377" y="6781"/>
            <a:ext cx="7886700" cy="61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b="1" dirty="0" smtClean="0"/>
              <a:t>Matrix-vector multiplication</a:t>
            </a:r>
            <a:endParaRPr lang="en-US" b="1" dirty="0">
              <a:latin typeface="+mn-lt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8/10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8672145" y="1236151"/>
            <a:ext cx="3505200" cy="538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groups for x axis with a specified width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 with a specified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height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Groups are 1D and contain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“groupHeight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threads.</a:t>
            </a:r>
          </a:p>
          <a:p>
            <a:pPr>
              <a:spcBef>
                <a:spcPts val="1800"/>
              </a:spcBef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7489" y="1069675"/>
            <a:ext cx="8574656" cy="4751540"/>
            <a:chOff x="198408" y="983202"/>
            <a:chExt cx="9639300" cy="50450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8408" y="1084774"/>
              <a:ext cx="9639300" cy="4943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18865" y="983202"/>
              <a:ext cx="1575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Group.IdxX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8619" y="2624934"/>
              <a:ext cx="553998" cy="1473993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Group.IdxY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58116" y="1909072"/>
              <a:ext cx="553998" cy="164743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g</a:t>
              </a:r>
              <a:r>
                <a:rPr lang="en-US" sz="2400" dirty="0" smtClean="0">
                  <a:solidFill>
                    <a:srgbClr val="FF0000"/>
                  </a:solidFill>
                </a:rPr>
                <a:t>roupHeight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7668" y="2503106"/>
              <a:ext cx="553998" cy="159582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groupWidth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89035" y="3637262"/>
              <a:ext cx="1688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g</a:t>
              </a:r>
              <a:r>
                <a:rPr lang="en-US" sz="2400" dirty="0" smtClean="0">
                  <a:solidFill>
                    <a:srgbClr val="FF0000"/>
                  </a:solidFill>
                </a:rPr>
                <a:t>roupWidth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952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1409185" y="789330"/>
            <a:ext cx="9416966" cy="5534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25377" y="6781"/>
            <a:ext cx="7886700" cy="6125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b="1" dirty="0" smtClean="0"/>
              <a:t>Matrix-vector multiplication</a:t>
            </a:r>
            <a:endParaRPr lang="en-US" b="1" dirty="0">
              <a:latin typeface="+mn-lt"/>
            </a:endParaRP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8/10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C9F1D3D-C1AB-4F03-8B6A-DD796992BF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72145" y="939181"/>
                <a:ext cx="3505200" cy="53845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800"/>
                  </a:spcBef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Copy “groupWidth” entries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into </a:t>
                </a: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shared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memory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same row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being processed by 1 thread per block with the same Group.IdxY. </a:t>
                </a:r>
              </a:p>
              <a:p>
                <a:pPr>
                  <a:spcBef>
                    <a:spcPts val="1800"/>
                  </a:spcBef>
                </a:pPr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Partial sums of these threads are written to global memory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atomics.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4C9F1D3D-C1AB-4F03-8B6A-DD796992B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145" y="939181"/>
                <a:ext cx="3505200" cy="5384517"/>
              </a:xfrm>
              <a:prstGeom prst="rect">
                <a:avLst/>
              </a:prstGeom>
              <a:blipFill>
                <a:blip r:embed="rId2"/>
                <a:stretch>
                  <a:fillRect l="-3130" t="-1925" r="-4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/>
          <p:cNvGrpSpPr/>
          <p:nvPr/>
        </p:nvGrpSpPr>
        <p:grpSpPr>
          <a:xfrm>
            <a:off x="97489" y="939181"/>
            <a:ext cx="8574656" cy="4751540"/>
            <a:chOff x="198408" y="983202"/>
            <a:chExt cx="9639300" cy="50450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08" y="1084774"/>
              <a:ext cx="9639300" cy="4943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818865" y="983202"/>
              <a:ext cx="15759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Group.IdxX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38619" y="2624934"/>
              <a:ext cx="553998" cy="1473993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Group.IdxY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58116" y="1909072"/>
              <a:ext cx="553998" cy="1647439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g</a:t>
              </a:r>
              <a:r>
                <a:rPr lang="en-US" sz="2400" dirty="0" smtClean="0">
                  <a:solidFill>
                    <a:srgbClr val="FF0000"/>
                  </a:solidFill>
                </a:rPr>
                <a:t>roupHeight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17668" y="2503106"/>
              <a:ext cx="553998" cy="1595821"/>
            </a:xfrm>
            <a:prstGeom prst="rect">
              <a:avLst/>
            </a:prstGeom>
            <a:noFill/>
          </p:spPr>
          <p:txBody>
            <a:bodyPr vert="vert270"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</a:rPr>
                <a:t>groupWidth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89035" y="3637262"/>
              <a:ext cx="16881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g</a:t>
              </a:r>
              <a:r>
                <a:rPr lang="en-US" sz="2400" dirty="0" smtClean="0">
                  <a:solidFill>
                    <a:srgbClr val="FF0000"/>
                  </a:solidFill>
                </a:rPr>
                <a:t>roupWidth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406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pPr/>
              <a:t>2</a:t>
            </a:fld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A8F69-A2CB-434E-ABFE-A79FDAB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CPU vs GPU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2567" y="725472"/>
            <a:ext cx="8051553" cy="5457896"/>
            <a:chOff x="2052567" y="725472"/>
            <a:chExt cx="8051553" cy="545789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2663" y="725472"/>
              <a:ext cx="7661457" cy="545789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052567" y="725472"/>
              <a:ext cx="553998" cy="5457896"/>
            </a:xfrm>
            <a:prstGeom prst="rect">
              <a:avLst/>
            </a:prstGeom>
            <a:solidFill>
              <a:schemeClr val="bg1"/>
            </a:solidFill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 smtClean="0"/>
                <a:t>Flops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547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pPr/>
              <a:t>3</a:t>
            </a:fld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A8F69-A2CB-434E-ABFE-A79FDAB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CPU vs GPU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335341" y="1328507"/>
            <a:ext cx="11681255" cy="457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0" y="959767"/>
            <a:ext cx="4601217" cy="3353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328" y="995032"/>
            <a:ext cx="4486281" cy="33795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487740" y="4537494"/>
            <a:ext cx="11681255" cy="1574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GPUs have massive computational power (many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more ALU)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CPUs have more advanced control units =&gt; better at path prediction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CPU memory can be easily increased. GPU cannot.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23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/>
              <a:t>Vector </a:t>
            </a:r>
            <a:r>
              <a:rPr lang="en-US" sz="4000" b="1" dirty="0" smtClean="0"/>
              <a:t>addition in SIMD</a:t>
            </a:r>
            <a:endParaRPr lang="en-US" sz="2000" dirty="0"/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/10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127" y="1074924"/>
            <a:ext cx="9302553" cy="460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9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General Purpose GPU Programming</a:t>
            </a:r>
            <a:endParaRPr lang="en-US" sz="2000" dirty="0"/>
          </a:p>
        </p:txBody>
      </p:sp>
      <p:sp>
        <p:nvSpPr>
          <p:cNvPr id="19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9247540" y="1156957"/>
            <a:ext cx="2881200" cy="4766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CUDA</a:t>
            </a:r>
          </a:p>
          <a:p>
            <a:pPr lvl="1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Only NVidia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OpenCL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OpenAAC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C++ AMP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ILGPU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Wrapper for .NET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72" y="948905"/>
            <a:ext cx="9015690" cy="48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0F251-BA1B-42E7-A23D-1DF8C7468E14}" type="slidenum">
              <a:rPr lang="en-US" smtClean="0"/>
              <a:pPr/>
              <a:t>6</a:t>
            </a:fld>
            <a:r>
              <a:rPr lang="en-US" dirty="0" smtClean="0"/>
              <a:t>/10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FA8F69-A2CB-434E-ABFE-A79FDAB0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locality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335341" y="1328507"/>
            <a:ext cx="11681255" cy="4579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28" y="731464"/>
            <a:ext cx="3961197" cy="2886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059" y="731465"/>
            <a:ext cx="3880449" cy="29231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83881" y="3654623"/>
            <a:ext cx="11567099" cy="2783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must be copied from CPU to GPU before computations (kernels)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must be copied from GPU to CPU after computations.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can be slow and can should be optimized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Try to avoid copying large data if not needed. 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Copy a lot of data together instead of smaller more frequent copies.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streams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Left-Right Arrow 7"/>
          <p:cNvSpPr/>
          <p:nvPr/>
        </p:nvSpPr>
        <p:spPr>
          <a:xfrm>
            <a:off x="4865328" y="2825819"/>
            <a:ext cx="2621280" cy="3962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400" b="1" dirty="0" smtClean="0"/>
              <a:t>Thread Grouping</a:t>
            </a:r>
            <a:endParaRPr lang="en-US" sz="24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70809" y="1797931"/>
            <a:ext cx="8311242" cy="4274345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 smtClean="0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5/10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0" y="674748"/>
            <a:ext cx="4919169" cy="5573651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6065520" y="1427763"/>
            <a:ext cx="5798820" cy="4766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Blocks are called “groups” in ILGPU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thread has a local index in its block and a global index in the whole grid.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index can be 1D, 2D or 3D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limit to the number of threads per group and total threads.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4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400" b="1" dirty="0" smtClean="0"/>
              <a:t>Thread Grouping</a:t>
            </a:r>
            <a:endParaRPr lang="en-US" sz="24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70809" y="1797931"/>
            <a:ext cx="8311242" cy="4274345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3200" dirty="0" smtClean="0"/>
          </a:p>
        </p:txBody>
      </p:sp>
      <p:sp>
        <p:nvSpPr>
          <p:cNvPr id="17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 smtClean="0"/>
              <a:t>5/10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80" y="674748"/>
            <a:ext cx="4919169" cy="5573651"/>
          </a:xfrm>
          <a:prstGeom prst="rect">
            <a:avLst/>
          </a:prstGeom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6012180" y="802923"/>
            <a:ext cx="5798820" cy="53845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all threads of a group are executed simultaneously. The GPU schedules them depending on available resources.</a:t>
            </a:r>
          </a:p>
          <a:p>
            <a:pPr>
              <a:spcBef>
                <a:spcPts val="18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Warps are groups of 32 threads (16 on older GPUs) that are executed simultaneously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lot of data accesses and operations for the threads of the same warp can be optimized</a:t>
            </a:r>
          </a:p>
          <a:p>
            <a:pPr>
              <a:spcBef>
                <a:spcPts val="1800"/>
              </a:spcBef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 the number of control divergence in threads of the same warp.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76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6"/>
          <p:cNvSpPr>
            <a:spLocks noGrp="1"/>
          </p:cNvSpPr>
          <p:nvPr>
            <p:ph type="title"/>
          </p:nvPr>
        </p:nvSpPr>
        <p:spPr>
          <a:xfrm>
            <a:off x="1080401" y="0"/>
            <a:ext cx="10431463" cy="600074"/>
          </a:xfrm>
        </p:spPr>
        <p:txBody>
          <a:bodyPr/>
          <a:lstStyle/>
          <a:p>
            <a:r>
              <a:rPr lang="en-US" sz="4000" b="1" dirty="0" smtClean="0"/>
              <a:t>Map operation in SIMD</a:t>
            </a:r>
            <a:endParaRPr lang="en-US" sz="2000" dirty="0"/>
          </a:p>
        </p:txBody>
      </p: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1A88AB5F-7BE6-40DE-B492-4ED07ED5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38106"/>
            <a:ext cx="2743200" cy="365125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/10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7" y="1538910"/>
            <a:ext cx="8426253" cy="4168470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C9F1D3D-C1AB-4F03-8B6A-DD796992BFE5}"/>
              </a:ext>
            </a:extLst>
          </p:cNvPr>
          <p:cNvSpPr txBox="1">
            <a:spLocks/>
          </p:cNvSpPr>
          <p:nvPr/>
        </p:nvSpPr>
        <p:spPr>
          <a:xfrm>
            <a:off x="8837282" y="2034540"/>
            <a:ext cx="3354718" cy="3436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Vector addition is a “map” operation.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 communication between threads is needed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Memory accesses are coalesced</a:t>
            </a:r>
          </a:p>
        </p:txBody>
      </p:sp>
    </p:spTree>
    <p:extLst>
      <p:ext uri="{BB962C8B-B14F-4D97-AF65-F5344CB8AC3E}">
        <p14:creationId xmlns:p14="http://schemas.microsoft.com/office/powerpoint/2010/main" val="233389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2075</TotalTime>
  <Words>763</Words>
  <Application>Microsoft Office PowerPoint</Application>
  <PresentationFormat>Widescreen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Book Antiqua</vt:lpstr>
      <vt:lpstr>Calibri</vt:lpstr>
      <vt:lpstr>Calibri Light</vt:lpstr>
      <vt:lpstr>Cambria Math</vt:lpstr>
      <vt:lpstr>Courier New</vt:lpstr>
      <vt:lpstr>Helvetica</vt:lpstr>
      <vt:lpstr>Times New Roman</vt:lpstr>
      <vt:lpstr>Verdana</vt:lpstr>
      <vt:lpstr>Office Theme</vt:lpstr>
      <vt:lpstr>PowerPoint Presentation</vt:lpstr>
      <vt:lpstr>CPU vs GPU</vt:lpstr>
      <vt:lpstr>CPU vs GPU</vt:lpstr>
      <vt:lpstr>Vector addition in SIMD</vt:lpstr>
      <vt:lpstr>General Purpose GPU Programming</vt:lpstr>
      <vt:lpstr>Data locality</vt:lpstr>
      <vt:lpstr>Thread Grouping</vt:lpstr>
      <vt:lpstr>Thread Grouping</vt:lpstr>
      <vt:lpstr>Map operation in SIMD</vt:lpstr>
      <vt:lpstr>GPU memory model</vt:lpstr>
      <vt:lpstr>Global memory coalescing</vt:lpstr>
      <vt:lpstr>Global memory coalescing</vt:lpstr>
      <vt:lpstr>Shared memory</vt:lpstr>
      <vt:lpstr>Reduction operation (sum)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Δομή MSolve</dc:title>
  <dc:creator>Serafeim</dc:creator>
  <cp:lastModifiedBy>Serafeim</cp:lastModifiedBy>
  <cp:revision>144</cp:revision>
  <dcterms:created xsi:type="dcterms:W3CDTF">2018-10-04T09:17:34Z</dcterms:created>
  <dcterms:modified xsi:type="dcterms:W3CDTF">2020-06-05T14:25:57Z</dcterms:modified>
</cp:coreProperties>
</file>